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3"/>
  </p:notesMasterIdLst>
  <p:sldIdLst>
    <p:sldId id="256" r:id="rId2"/>
    <p:sldId id="257" r:id="rId3"/>
    <p:sldId id="258" r:id="rId4"/>
    <p:sldId id="265" r:id="rId5"/>
    <p:sldId id="266" r:id="rId6"/>
    <p:sldId id="259" r:id="rId7"/>
    <p:sldId id="260" r:id="rId8"/>
    <p:sldId id="261" r:id="rId9"/>
    <p:sldId id="262" r:id="rId10"/>
    <p:sldId id="263" r:id="rId11"/>
    <p:sldId id="264" r:id="rId12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Montserrat ExtraBold" panose="00000900000000000000" pitchFamily="2" charset="0"/>
      <p:bold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4FCC37-3DC5-44A6-93CC-BE904ED90241}">
  <a:tblStyle styleId="{444FCC37-3DC5-44A6-93CC-BE904ED902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1474" y="4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6471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filda.kiarie@student.moringaschool.c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2153875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000" dirty="0"/>
              <a:t>An NLP-driven study on social media sentiment trends</a:t>
            </a:r>
            <a:br>
              <a:rPr lang="en-US" sz="2000" dirty="0"/>
            </a:br>
            <a:endParaRPr sz="2000"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175900" y="4550711"/>
            <a:ext cx="3983472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+mn-lt"/>
                <a:ea typeface="Montserrat ExtraLight"/>
                <a:cs typeface="Montserrat ExtraLight"/>
                <a:sym typeface="Montserrat ExtraLight"/>
              </a:rPr>
              <a:t>Prepared by</a:t>
            </a:r>
            <a:r>
              <a:rPr lang="en-US" sz="1400" b="0" dirty="0">
                <a:latin typeface="+mn-lt"/>
                <a:ea typeface="Montserrat ExtraLight"/>
                <a:cs typeface="Montserrat ExtraLight"/>
                <a:sym typeface="Montserrat ExtraLight"/>
              </a:rPr>
              <a:t>: </a:t>
            </a:r>
            <a:r>
              <a:rPr lang="en-US" sz="1400" b="0" dirty="0" err="1">
                <a:latin typeface="+mn-lt"/>
                <a:ea typeface="Montserrat ExtraLight"/>
                <a:cs typeface="Montserrat ExtraLight"/>
                <a:sym typeface="Montserrat ExtraLight"/>
              </a:rPr>
              <a:t>Filda</a:t>
            </a:r>
            <a:r>
              <a:rPr lang="en-US" sz="1400" b="0" dirty="0">
                <a:latin typeface="+mn-lt"/>
                <a:ea typeface="Montserrat ExtraLight"/>
                <a:cs typeface="Montserrat ExtraLight"/>
                <a:sym typeface="Montserrat ExtraLight"/>
              </a:rPr>
              <a:t> Kiarie</a:t>
            </a:r>
            <a:br>
              <a:rPr lang="en-US" sz="1400" b="0" dirty="0">
                <a:latin typeface="+mn-lt"/>
                <a:ea typeface="Montserrat ExtraLight"/>
                <a:cs typeface="Montserrat ExtraLight"/>
                <a:sym typeface="Montserrat ExtraLight"/>
              </a:rPr>
            </a:br>
            <a:r>
              <a:rPr lang="en-US" sz="1400" dirty="0">
                <a:latin typeface="+mn-lt"/>
                <a:ea typeface="Montserrat ExtraLight"/>
                <a:cs typeface="Montserrat ExtraLight"/>
                <a:sym typeface="Montserrat ExtraLight"/>
              </a:rPr>
              <a:t>School: </a:t>
            </a:r>
            <a:r>
              <a:rPr lang="en-US" sz="1400" b="0" dirty="0">
                <a:latin typeface="+mn-lt"/>
                <a:ea typeface="Montserrat ExtraLight"/>
                <a:cs typeface="Montserrat ExtraLight"/>
                <a:sym typeface="Montserrat ExtraLight"/>
              </a:rPr>
              <a:t>Moringa School</a:t>
            </a:r>
            <a:br>
              <a:rPr lang="en-US" sz="1400" b="0" dirty="0">
                <a:latin typeface="+mn-lt"/>
                <a:ea typeface="Montserrat ExtraLight"/>
                <a:cs typeface="Montserrat ExtraLight"/>
                <a:sym typeface="Montserrat ExtraLight"/>
              </a:rPr>
            </a:br>
            <a:r>
              <a:rPr lang="en-US" sz="1400" dirty="0">
                <a:latin typeface="+mn-lt"/>
                <a:ea typeface="Montserrat ExtraLight"/>
                <a:cs typeface="Montserrat ExtraLight"/>
                <a:sym typeface="Montserrat ExtraLight"/>
              </a:rPr>
              <a:t>Email: </a:t>
            </a:r>
            <a:r>
              <a:rPr lang="en-US" sz="1400" b="0" i="0" dirty="0">
                <a:solidFill>
                  <a:srgbClr val="E3E3E3"/>
                </a:solidFill>
                <a:effectLst/>
                <a:latin typeface="+mn-lt"/>
              </a:rPr>
              <a:t>filda.kiarie@student.moringaschool.com</a:t>
            </a:r>
            <a:endParaRPr sz="1400" b="0" dirty="0">
              <a:latin typeface="+mn-l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F24CBC-31D1-4D64-B0B3-A32A39C79963}"/>
              </a:ext>
            </a:extLst>
          </p:cNvPr>
          <p:cNvSpPr txBox="1"/>
          <p:nvPr/>
        </p:nvSpPr>
        <p:spPr>
          <a:xfrm>
            <a:off x="2668842" y="2495079"/>
            <a:ext cx="3983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Twitter Sentiment Analysis: Apple vs. Google</a:t>
            </a:r>
            <a:endParaRPr lang="en-KE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 Insights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8" name="Rectangle 1">
            <a:extLst>
              <a:ext uri="{FF2B5EF4-FFF2-40B4-BE49-F238E27FC236}">
                <a16:creationId xmlns:a16="http://schemas.microsoft.com/office/drawing/2014/main" id="{9BF5DFCA-1C69-4267-A67A-8FC114A1C3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49543" y="966934"/>
            <a:ext cx="7293455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SVM is the most accurate model (98%)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and balances all sentiment classes effectively.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Logistic Regression (96%)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offers strong interpretability for tracking sentiment trends.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(92%)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struggled slightly with class imbalances but remains a useful alternative.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Misclassification was highest between neutral and negative sentiment classes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159;p68">
            <a:extLst>
              <a:ext uri="{FF2B5EF4-FFF2-40B4-BE49-F238E27FC236}">
                <a16:creationId xmlns:a16="http://schemas.microsoft.com/office/drawing/2014/main" id="{A42E0938-AA7D-41B4-A5CD-FA94CCD3C1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8427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9" name="Google Shape;2160;p68">
            <a:extLst>
              <a:ext uri="{FF2B5EF4-FFF2-40B4-BE49-F238E27FC236}">
                <a16:creationId xmlns:a16="http://schemas.microsoft.com/office/drawing/2014/main" id="{1690DEBE-E576-46C1-A470-9CFDE267C40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68432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3E3E3"/>
                </a:solidFill>
                <a:effectLst/>
                <a:latin typeface="+mn-lt"/>
                <a:hlinkClick r:id="rId3"/>
              </a:rPr>
              <a:t>filda.kiarie@student.moringaschool.com</a:t>
            </a:r>
            <a:endParaRPr lang="en-US" b="0" i="0" dirty="0">
              <a:solidFill>
                <a:srgbClr val="E3E3E3"/>
              </a:solidFill>
              <a:effectLst/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 Username: </a:t>
            </a:r>
            <a:r>
              <a:rPr lang="en-US" b="1" i="0" dirty="0" err="1">
                <a:solidFill>
                  <a:srgbClr val="F0F6FC"/>
                </a:solidFill>
                <a:effectLst/>
                <a:latin typeface="+mn-lt"/>
              </a:rPr>
              <a:t>FildaKim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0" name="Google Shape;2161;p68">
            <a:extLst>
              <a:ext uri="{FF2B5EF4-FFF2-40B4-BE49-F238E27FC236}">
                <a16:creationId xmlns:a16="http://schemas.microsoft.com/office/drawing/2014/main" id="{8B812AA4-C451-4ED5-B3A0-A718E517D0C7}"/>
              </a:ext>
            </a:extLst>
          </p:cNvPr>
          <p:cNvCxnSpPr/>
          <p:nvPr/>
        </p:nvCxnSpPr>
        <p:spPr>
          <a:xfrm>
            <a:off x="1013400" y="14887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1" name="Google Shape;2163;p68">
            <a:extLst>
              <a:ext uri="{FF2B5EF4-FFF2-40B4-BE49-F238E27FC236}">
                <a16:creationId xmlns:a16="http://schemas.microsoft.com/office/drawing/2014/main" id="{B1682BDC-13F9-4EBF-B6B3-1AD601639733}"/>
              </a:ext>
            </a:extLst>
          </p:cNvPr>
          <p:cNvCxnSpPr/>
          <p:nvPr/>
        </p:nvCxnSpPr>
        <p:spPr>
          <a:xfrm>
            <a:off x="1013400" y="34580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231866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Project Overview</a:t>
            </a:r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FC9D532-E038-43E8-96BA-2C025CC027C3}"/>
              </a:ext>
            </a:extLst>
          </p:cNvPr>
          <p:cNvSpPr txBox="1"/>
          <p:nvPr/>
        </p:nvSpPr>
        <p:spPr>
          <a:xfrm>
            <a:off x="938500" y="1417427"/>
            <a:ext cx="2397824" cy="211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chemeClr val="bg1">
                    <a:lumMod val="95000"/>
                  </a:schemeClr>
                </a:solidFill>
              </a:rPr>
              <a:t>Objective: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</a:rPr>
              <a:t>Classify tweets about Apple and Google as </a:t>
            </a:r>
            <a:r>
              <a:rPr lang="en-US" sz="1800" b="1" dirty="0">
                <a:solidFill>
                  <a:schemeClr val="bg1"/>
                </a:solidFill>
              </a:rPr>
              <a:t>positive, negative, or neutral</a:t>
            </a:r>
            <a:r>
              <a:rPr lang="en-US" sz="1800" dirty="0">
                <a:solidFill>
                  <a:schemeClr val="bg1"/>
                </a:solidFill>
              </a:rPr>
              <a:t> using NLP</a:t>
            </a:r>
            <a:endParaRPr lang="en-KE" sz="1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1E0CAE-84E5-49F3-B301-2B308FA49828}"/>
              </a:ext>
            </a:extLst>
          </p:cNvPr>
          <p:cNvSpPr txBox="1"/>
          <p:nvPr/>
        </p:nvSpPr>
        <p:spPr>
          <a:xfrm>
            <a:off x="3789200" y="1417427"/>
            <a:ext cx="2076549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chemeClr val="bg1">
                    <a:lumMod val="95000"/>
                  </a:schemeClr>
                </a:solidFill>
              </a:rPr>
              <a:t>Dataset: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 CrowdFlower Twitter dataset (~9,000 tweets).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chemeClr val="bg1">
                    <a:lumMod val="95000"/>
                  </a:schemeClr>
                </a:solidFill>
              </a:rPr>
              <a:t>Dataset Source: 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data world</a:t>
            </a:r>
            <a:endParaRPr lang="en-KE" sz="1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8C591F-287B-42C5-9AF7-60D298D523B0}"/>
              </a:ext>
            </a:extLst>
          </p:cNvPr>
          <p:cNvSpPr txBox="1"/>
          <p:nvPr/>
        </p:nvSpPr>
        <p:spPr>
          <a:xfrm>
            <a:off x="6186075" y="1417427"/>
            <a:ext cx="3258175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chemeClr val="bg1"/>
                </a:solidFill>
              </a:rPr>
              <a:t>Approach: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</a:rPr>
              <a:t>Data preprocessing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</a:rPr>
              <a:t>Feature engineering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</a:rPr>
              <a:t>Model development  Evaluation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</a:rPr>
              <a:t>Interpretation.</a:t>
            </a:r>
            <a:endParaRPr lang="en-KE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AFCDFE01-3BD8-422D-9015-B9D57B19F487}"/>
              </a:ext>
            </a:extLst>
          </p:cNvPr>
          <p:cNvSpPr txBox="1"/>
          <p:nvPr/>
        </p:nvSpPr>
        <p:spPr>
          <a:xfrm>
            <a:off x="2210937" y="545911"/>
            <a:ext cx="3630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Montserrat ExtraBold" panose="00000900000000000000" pitchFamily="2" charset="0"/>
              </a:rPr>
              <a:t>Data Preprocessing</a:t>
            </a:r>
            <a:endParaRPr lang="en-KE" sz="2400" dirty="0">
              <a:solidFill>
                <a:schemeClr val="tx2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C211FE-CFD3-48F9-8BFA-8F67E7EB78A5}"/>
              </a:ext>
            </a:extLst>
          </p:cNvPr>
          <p:cNvSpPr txBox="1"/>
          <p:nvPr/>
        </p:nvSpPr>
        <p:spPr>
          <a:xfrm>
            <a:off x="504967" y="1163645"/>
            <a:ext cx="410797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1"/>
              </a:buClr>
            </a:pP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Text Cleaning:</a:t>
            </a:r>
          </a:p>
          <a:p>
            <a:pPr>
              <a:buClr>
                <a:schemeClr val="bg1"/>
              </a:buClr>
            </a:pPr>
            <a:endParaRPr lang="en-US" sz="2000" b="1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Lowercasing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Removing punctuation &amp; special characters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1800" dirty="0" err="1">
                <a:solidFill>
                  <a:schemeClr val="bg1"/>
                </a:solidFill>
              </a:rPr>
              <a:t>Stopword</a:t>
            </a:r>
            <a:r>
              <a:rPr lang="en-US" sz="1800" dirty="0">
                <a:solidFill>
                  <a:schemeClr val="bg1"/>
                </a:solidFill>
              </a:rPr>
              <a:t> filtering</a:t>
            </a:r>
            <a:endParaRPr lang="en-KE" sz="18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FF4A33-BBD3-47BB-AE03-C51BCC7D776A}"/>
              </a:ext>
            </a:extLst>
          </p:cNvPr>
          <p:cNvSpPr txBox="1"/>
          <p:nvPr/>
        </p:nvSpPr>
        <p:spPr>
          <a:xfrm>
            <a:off x="5363570" y="2688140"/>
            <a:ext cx="327546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1"/>
              </a:buClr>
            </a:pP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Feature Engineering:</a:t>
            </a:r>
          </a:p>
          <a:p>
            <a:pPr>
              <a:buClr>
                <a:schemeClr val="bg1"/>
              </a:buClr>
            </a:pPr>
            <a:endParaRPr lang="en-US" sz="1800" b="1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TF-IDF vectorization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Tokenization</a:t>
            </a:r>
            <a:endParaRPr lang="en-KE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C46C8-AD5F-40AD-A2E4-77B1117BA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7313" y="2220399"/>
            <a:ext cx="3645224" cy="548400"/>
          </a:xfrm>
        </p:spPr>
        <p:txBody>
          <a:bodyPr/>
          <a:lstStyle/>
          <a:p>
            <a:r>
              <a:rPr lang="en-US" sz="1600" dirty="0">
                <a:latin typeface="+mn-lt"/>
              </a:rPr>
              <a:t>This chart showcases the most frequent word combinations, helping identify popular phrases and trends.</a:t>
            </a:r>
            <a:endParaRPr lang="en-KE" sz="1600" dirty="0">
              <a:latin typeface="+mn-l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C75F93A-8D6F-4AE7-8CCE-4A447C9CF1C8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941767" y="3712855"/>
            <a:ext cx="2067000" cy="548400"/>
          </a:xfrm>
        </p:spPr>
        <p:txBody>
          <a:bodyPr/>
          <a:lstStyle/>
          <a:p>
            <a:endParaRPr lang="en-KE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665B594-5581-4D79-8C8F-9474652CA666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324911" y="944149"/>
            <a:ext cx="2909608" cy="723900"/>
          </a:xfrm>
        </p:spPr>
        <p:txBody>
          <a:bodyPr/>
          <a:lstStyle/>
          <a:p>
            <a:r>
              <a:rPr lang="en-US" sz="2000" dirty="0"/>
              <a:t>Frequent Words</a:t>
            </a:r>
            <a:endParaRPr lang="en-KE" sz="200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CAEC2D88-B3BC-4749-985B-68C6184CEDF9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5588758" y="944149"/>
            <a:ext cx="3003779" cy="723900"/>
          </a:xfrm>
        </p:spPr>
        <p:txBody>
          <a:bodyPr/>
          <a:lstStyle/>
          <a:p>
            <a:r>
              <a:rPr lang="en-US" sz="1800" dirty="0"/>
              <a:t>Bigrams &amp; Trigrams:</a:t>
            </a:r>
            <a:endParaRPr lang="en-KE" sz="1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B9B8C73-5EDB-4B88-B73B-2447460F2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261" y="2702257"/>
            <a:ext cx="4792991" cy="19752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5A51C05-D4AB-40BC-8ADF-1AF821333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911" y="2538980"/>
            <a:ext cx="3400928" cy="225679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9FC3EF0-FCE7-4EEB-9C6B-EE902CCF689F}"/>
              </a:ext>
            </a:extLst>
          </p:cNvPr>
          <p:cNvSpPr txBox="1"/>
          <p:nvPr/>
        </p:nvSpPr>
        <p:spPr>
          <a:xfrm>
            <a:off x="284102" y="1584873"/>
            <a:ext cx="32711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This visual highlights the most commonly used words in the dataset, giving insight into key topics of discussion.</a:t>
            </a:r>
            <a:endParaRPr lang="en-KE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20F33D-1B46-4AD4-98D7-EAD384F16480}"/>
              </a:ext>
            </a:extLst>
          </p:cNvPr>
          <p:cNvSpPr txBox="1"/>
          <p:nvPr/>
        </p:nvSpPr>
        <p:spPr>
          <a:xfrm>
            <a:off x="2795402" y="148017"/>
            <a:ext cx="35531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Data Exploration</a:t>
            </a:r>
            <a:endParaRPr lang="en-KE" sz="2800" dirty="0">
              <a:solidFill>
                <a:schemeClr val="accent1"/>
              </a:solidFill>
              <a:latin typeface="Montserrat ExtraBold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58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DECCA6D-3A36-4EC2-9737-73C8EA604A92}"/>
              </a:ext>
            </a:extLst>
          </p:cNvPr>
          <p:cNvSpPr txBox="1"/>
          <p:nvPr/>
        </p:nvSpPr>
        <p:spPr>
          <a:xfrm>
            <a:off x="1119115" y="470848"/>
            <a:ext cx="6230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  <a:latin typeface="Montserrat ExtraBold" panose="00000900000000000000" pitchFamily="2" charset="0"/>
              </a:rPr>
              <a:t>Sentiment Distribution</a:t>
            </a:r>
            <a:endParaRPr lang="en-KE" sz="3600" dirty="0">
              <a:solidFill>
                <a:schemeClr val="accent1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45087F-00B1-492B-8548-21B85F4BC5C7}"/>
              </a:ext>
            </a:extLst>
          </p:cNvPr>
          <p:cNvSpPr txBox="1"/>
          <p:nvPr/>
        </p:nvSpPr>
        <p:spPr>
          <a:xfrm>
            <a:off x="572926" y="1303951"/>
            <a:ext cx="6462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Objective:</a:t>
            </a:r>
            <a:r>
              <a:rPr lang="en-US" dirty="0">
                <a:solidFill>
                  <a:schemeClr val="bg1"/>
                </a:solidFill>
              </a:rPr>
              <a:t> Categorizing tweets into positive, negative, and neutral sentiments.</a:t>
            </a:r>
            <a:endParaRPr lang="en-KE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5984CF-CB58-4378-A401-C725C89B28D2}"/>
              </a:ext>
            </a:extLst>
          </p:cNvPr>
          <p:cNvSpPr txBox="1"/>
          <p:nvPr/>
        </p:nvSpPr>
        <p:spPr>
          <a:xfrm>
            <a:off x="122200" y="1986974"/>
            <a:ext cx="378447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Sentiment Distribution Chart: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This visualization displays the proportion of tweets classified as positive, negative, or neutral.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AF10BA-4A92-4E23-BEA3-9A90294E20B6}"/>
              </a:ext>
            </a:extLst>
          </p:cNvPr>
          <p:cNvSpPr txBox="1"/>
          <p:nvPr/>
        </p:nvSpPr>
        <p:spPr>
          <a:xfrm>
            <a:off x="0" y="3660653"/>
            <a:ext cx="431074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Key Takeaways: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Provides an overview of public perception.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Useful for understanding sentiment trends for Apple vs. Google.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KE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B4899B-7151-43FE-9BF4-B5343E333766}"/>
              </a:ext>
            </a:extLst>
          </p:cNvPr>
          <p:cNvSpPr txBox="1"/>
          <p:nvPr/>
        </p:nvSpPr>
        <p:spPr>
          <a:xfrm>
            <a:off x="5103845" y="4245429"/>
            <a:ext cx="45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KE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430035C-5E54-4E2C-AEA8-4BAF8AA62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995" y="1699849"/>
            <a:ext cx="4856703" cy="322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98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294175" y="1459889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dirty="0"/>
              <a:t>Model </a:t>
            </a:r>
            <a:r>
              <a:rPr sz="4000" dirty="0"/>
              <a:t>Selection</a:t>
            </a: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3854863" y="2339400"/>
            <a:ext cx="499995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Logistic Regression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Support Vector Machine (SVM)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XGBoost</a:t>
            </a:r>
            <a:endParaRPr lang="en-US" b="1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Evaluated using accuracy, precision, recall, F1-score, and SHAP analysis.</a:t>
            </a:r>
            <a:endParaRPr b="1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1809581" y="233990"/>
            <a:ext cx="6542848" cy="6162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Model Performance Summary</a:t>
            </a:r>
            <a:endParaRPr dirty="0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BBF1374-27E5-4EC5-840A-C2ADFDC221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4695961"/>
              </p:ext>
            </p:extLst>
          </p:nvPr>
        </p:nvGraphicFramePr>
        <p:xfrm>
          <a:off x="1278340" y="1133259"/>
          <a:ext cx="6096000" cy="1630680"/>
        </p:xfrm>
        <a:graphic>
          <a:graphicData uri="http://schemas.openxmlformats.org/drawingml/2006/table">
            <a:tbl>
              <a:tblPr firstRow="1" bandRow="1">
                <a:tableStyleId>{444FCC37-3DC5-44A6-93CC-BE904ED90241}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0872144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35868638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84929297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50830936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5246561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Model</a:t>
                      </a:r>
                      <a:endParaRPr lang="en-KE" b="1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Accuracy</a:t>
                      </a:r>
                      <a:endParaRPr lang="en-KE" b="1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Precision</a:t>
                      </a:r>
                      <a:endParaRPr lang="en-KE" b="1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Recall</a:t>
                      </a:r>
                      <a:endParaRPr lang="en-KE" b="1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F-score</a:t>
                      </a:r>
                      <a:endParaRPr lang="en-KE" b="1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1361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Logistic Regression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96%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High</a:t>
                      </a:r>
                    </a:p>
                    <a:p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High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High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983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SVM(Best)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98%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Best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Best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Best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62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XGBoost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92%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Moderate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Moderate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</a:rPr>
                        <a:t>Moderate</a:t>
                      </a:r>
                      <a:endParaRPr lang="en-KE" dirty="0">
                        <a:solidFill>
                          <a:schemeClr val="tx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7470637"/>
                  </a:ext>
                </a:extLst>
              </a:tr>
            </a:tbl>
          </a:graphicData>
        </a:graphic>
      </p:graphicFrame>
      <p:sp>
        <p:nvSpPr>
          <p:cNvPr id="4" name="Subtitle 3">
            <a:extLst>
              <a:ext uri="{FF2B5EF4-FFF2-40B4-BE49-F238E27FC236}">
                <a16:creationId xmlns:a16="http://schemas.microsoft.com/office/drawing/2014/main" id="{6C5CE011-AE20-4766-820E-85E417D3A3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0805" y="2849299"/>
            <a:ext cx="4180200" cy="464700"/>
          </a:xfrm>
        </p:spPr>
        <p:txBody>
          <a:bodyPr/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Key Takeaways:</a:t>
            </a:r>
            <a:endParaRPr lang="en-US" dirty="0">
              <a:solidFill>
                <a:schemeClr val="bg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SVM outperformed all models</a:t>
            </a:r>
            <a:r>
              <a:rPr lang="en-US" dirty="0">
                <a:solidFill>
                  <a:schemeClr val="bg1"/>
                </a:solidFill>
              </a:rPr>
              <a:t> with the highest accuracy and balanced classification.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Logistic Regression</a:t>
            </a:r>
            <a:r>
              <a:rPr lang="en-US" dirty="0">
                <a:solidFill>
                  <a:schemeClr val="bg1"/>
                </a:solidFill>
              </a:rPr>
              <a:t> remains valuable for interpretability.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XGBoost</a:t>
            </a:r>
            <a:r>
              <a:rPr lang="en-US" dirty="0">
                <a:solidFill>
                  <a:schemeClr val="bg1"/>
                </a:solidFill>
              </a:rPr>
              <a:t> was slightly weaker but still useful.</a:t>
            </a:r>
          </a:p>
          <a:p>
            <a:pPr algn="l"/>
            <a:endParaRPr lang="en-KE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881304" y="3787773"/>
            <a:ext cx="7948798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sz="6000" dirty="0"/>
              <a:t>SHAP Interpretability</a:t>
            </a:r>
            <a:r>
              <a:rPr lang="en-US" sz="6000" dirty="0"/>
              <a:t>:</a:t>
            </a:r>
            <a:endParaRPr sz="6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60214A4-D1F2-4852-9B2F-3113CD6B8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160" y="1563628"/>
            <a:ext cx="2150373" cy="26492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2C7890-485A-4DD3-90D8-AA603DD3C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3895" y="1563627"/>
            <a:ext cx="2150373" cy="26492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0C181D-926B-46B1-9538-F4B0BD6F87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1741" y="1563627"/>
            <a:ext cx="2808947" cy="26492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6655A59-6C5B-4461-8388-AC9EBFC77B23}"/>
              </a:ext>
            </a:extLst>
          </p:cNvPr>
          <p:cNvSpPr txBox="1"/>
          <p:nvPr/>
        </p:nvSpPr>
        <p:spPr>
          <a:xfrm>
            <a:off x="328159" y="393098"/>
            <a:ext cx="21503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Logistic Regression SHAP Output:</a:t>
            </a:r>
            <a:r>
              <a:rPr lang="en-US" dirty="0">
                <a:solidFill>
                  <a:schemeClr val="bg1"/>
                </a:solidFill>
              </a:rPr>
              <a:t> Identified key words contributing to sentiment classification.</a:t>
            </a:r>
            <a:endParaRPr lang="en-KE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525F9-E9F9-46EC-B5FF-7B24A838D120}"/>
              </a:ext>
            </a:extLst>
          </p:cNvPr>
          <p:cNvSpPr txBox="1"/>
          <p:nvPr/>
        </p:nvSpPr>
        <p:spPr>
          <a:xfrm>
            <a:off x="3278448" y="608541"/>
            <a:ext cx="21503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SVM SHAP Output:</a:t>
            </a:r>
            <a:r>
              <a:rPr lang="en-US" dirty="0">
                <a:solidFill>
                  <a:schemeClr val="bg1"/>
                </a:solidFill>
              </a:rPr>
              <a:t> Confirmed strong feature importance consistency.</a:t>
            </a:r>
            <a:endParaRPr lang="en-KE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8CF781-69C2-4897-898A-AB92CBDF2BB7}"/>
              </a:ext>
            </a:extLst>
          </p:cNvPr>
          <p:cNvSpPr txBox="1"/>
          <p:nvPr/>
        </p:nvSpPr>
        <p:spPr>
          <a:xfrm>
            <a:off x="5873896" y="500819"/>
            <a:ext cx="21503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XGBoost</a:t>
            </a:r>
            <a:r>
              <a:rPr lang="en-US" b="1" dirty="0">
                <a:solidFill>
                  <a:schemeClr val="bg1"/>
                </a:solidFill>
              </a:rPr>
              <a:t> SHAP Output:</a:t>
            </a:r>
            <a:r>
              <a:rPr lang="en-US" dirty="0">
                <a:solidFill>
                  <a:schemeClr val="bg1"/>
                </a:solidFill>
              </a:rPr>
              <a:t> Highlighted word influence but with more variance.</a:t>
            </a:r>
            <a:endParaRPr lang="en-KE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89F857-A22F-4949-98F6-67BAB3B26E66}"/>
              </a:ext>
            </a:extLst>
          </p:cNvPr>
          <p:cNvSpPr txBox="1"/>
          <p:nvPr/>
        </p:nvSpPr>
        <p:spPr>
          <a:xfrm>
            <a:off x="1978925" y="4321543"/>
            <a:ext cx="51861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Conclusion:</a:t>
            </a:r>
            <a:r>
              <a:rPr lang="en-US" dirty="0">
                <a:solidFill>
                  <a:schemeClr val="bg1"/>
                </a:solidFill>
              </a:rPr>
              <a:t> SVM consistently had </a:t>
            </a:r>
            <a:r>
              <a:rPr lang="en-US" b="1" dirty="0">
                <a:solidFill>
                  <a:schemeClr val="bg1"/>
                </a:solidFill>
              </a:rPr>
              <a:t>more reliable feature explanations</a:t>
            </a:r>
            <a:r>
              <a:rPr lang="en-US" dirty="0">
                <a:solidFill>
                  <a:schemeClr val="bg1"/>
                </a:solidFill>
              </a:rPr>
              <a:t> for decision-making.</a:t>
            </a:r>
            <a:endParaRPr lang="en-KE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414</Words>
  <Application>Microsoft Office PowerPoint</Application>
  <PresentationFormat>On-screen Show (16:9)</PresentationFormat>
  <Paragraphs>84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Montserrat</vt:lpstr>
      <vt:lpstr>Montserrat ExtraBold</vt:lpstr>
      <vt:lpstr>Wingdings</vt:lpstr>
      <vt:lpstr>Arial</vt:lpstr>
      <vt:lpstr>Futuristic Background by Slidesgo</vt:lpstr>
      <vt:lpstr>An NLP-driven study on social media sentiment trends </vt:lpstr>
      <vt:lpstr>Project Overview</vt:lpstr>
      <vt:lpstr>PowerPoint Presentation</vt:lpstr>
      <vt:lpstr>This chart showcases the most frequent word combinations, helping identify popular phrases and trends.</vt:lpstr>
      <vt:lpstr>PowerPoint Presentation</vt:lpstr>
      <vt:lpstr>Model Selection</vt:lpstr>
      <vt:lpstr>Model Performance Summary</vt:lpstr>
      <vt:lpstr>SHAP Interpretability:</vt:lpstr>
      <vt:lpstr>PowerPoint Presentation</vt:lpstr>
      <vt:lpstr>Key Insights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NLP-driven study on social media sentiment trends </dc:title>
  <cp:lastModifiedBy>Golf</cp:lastModifiedBy>
  <cp:revision>13</cp:revision>
  <dcterms:modified xsi:type="dcterms:W3CDTF">2025-02-13T17:45:22Z</dcterms:modified>
</cp:coreProperties>
</file>